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3" r:id="rId2"/>
    <p:sldId id="322" r:id="rId3"/>
    <p:sldId id="323" r:id="rId4"/>
    <p:sldId id="324" r:id="rId5"/>
    <p:sldId id="259" r:id="rId6"/>
    <p:sldId id="321" r:id="rId7"/>
    <p:sldId id="296" r:id="rId8"/>
    <p:sldId id="325" r:id="rId9"/>
    <p:sldId id="343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297" r:id="rId28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31"/>
    </p:embeddedFont>
    <p:embeddedFont>
      <p:font typeface="맑은 고딕" panose="020B0503020000020004" pitchFamily="34" charset="-127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D8B9"/>
    <a:srgbClr val="6A7538"/>
    <a:srgbClr val="592A34"/>
    <a:srgbClr val="DBAFB8"/>
    <a:srgbClr val="B35669"/>
    <a:srgbClr val="FDE7FC"/>
    <a:srgbClr val="944657"/>
    <a:srgbClr val="C00000"/>
    <a:srgbClr val="2D2F2D"/>
    <a:srgbClr val="F68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5" autoAdjust="0"/>
    <p:restoredTop sz="94767" autoAdjust="0"/>
  </p:normalViewPr>
  <p:slideViewPr>
    <p:cSldViewPr>
      <p:cViewPr varScale="1">
        <p:scale>
          <a:sx n="63" d="100"/>
          <a:sy n="63" d="100"/>
        </p:scale>
        <p:origin x="117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779912" y="2348880"/>
            <a:ext cx="5256584" cy="1585337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b="0" kern="1200" baseline="0" dirty="0">
                <a:solidFill>
                  <a:srgbClr val="9CD4C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99592" y="1268760"/>
            <a:ext cx="7898469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99592" y="1268760"/>
            <a:ext cx="7898469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698730" y="2780928"/>
            <a:ext cx="5689694" cy="12961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9CD4C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B050"/>
                </a:solidFill>
              </a:rPr>
              <a:t>Dental Health </a:t>
            </a:r>
            <a:br>
              <a:rPr lang="en-US" altLang="ko-KR" b="1" dirty="0">
                <a:solidFill>
                  <a:srgbClr val="00B050"/>
                </a:solidFill>
              </a:rPr>
            </a:br>
            <a:r>
              <a:rPr lang="en-US" altLang="ko-KR" b="1" dirty="0">
                <a:solidFill>
                  <a:srgbClr val="00B050"/>
                </a:solidFill>
              </a:rPr>
              <a:t>Management </a:t>
            </a:r>
            <a:br>
              <a:rPr lang="en-US" altLang="ko-KR" b="1" dirty="0">
                <a:solidFill>
                  <a:srgbClr val="00B050"/>
                </a:solidFill>
              </a:rPr>
            </a:br>
            <a:r>
              <a:rPr lang="en-US" altLang="ko-KR" b="1" dirty="0">
                <a:solidFill>
                  <a:srgbClr val="00B050"/>
                </a:solidFill>
              </a:rPr>
              <a:t>system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F891D6-9AE9-4A60-84C3-0BFD36EAB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29837"/>
            <a:ext cx="9144000" cy="565298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7AD69E-013D-4B5B-B46F-693417EA4194}"/>
              </a:ext>
            </a:extLst>
          </p:cNvPr>
          <p:cNvSpPr txBox="1"/>
          <p:nvPr/>
        </p:nvSpPr>
        <p:spPr>
          <a:xfrm>
            <a:off x="1187624" y="122779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B9220-8B97-403D-925B-0247E4A84408}"/>
              </a:ext>
            </a:extLst>
          </p:cNvPr>
          <p:cNvSpPr txBox="1"/>
          <p:nvPr/>
        </p:nvSpPr>
        <p:spPr>
          <a:xfrm>
            <a:off x="1340024" y="275179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User Interface Mock – Ups </a:t>
            </a:r>
          </a:p>
        </p:txBody>
      </p:sp>
    </p:spTree>
    <p:extLst>
      <p:ext uri="{BB962C8B-B14F-4D97-AF65-F5344CB8AC3E}">
        <p14:creationId xmlns:p14="http://schemas.microsoft.com/office/powerpoint/2010/main" val="2660868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BC4688-73B1-496C-A5A8-D0B9E24C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-61986"/>
            <a:ext cx="9164320" cy="61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1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D0DA0-AA7A-4FAA-A609-41975931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6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4D11A-8884-4B6E-8F98-5DC4D7AA1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76"/>
            <a:ext cx="9144000" cy="60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5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046AD-A236-4882-A4DF-A872267D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76"/>
            <a:ext cx="9108504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67B441-F4ED-477E-9FF0-F8F05D184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76"/>
            <a:ext cx="9143999" cy="618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5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8265F-35B1-4FBA-828A-A6731C60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47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76EC7E-05F9-49F6-90D1-202385DC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0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879220-EE09-40A1-9B37-A8CCAFE3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68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250BCF-F61F-4EA1-8B22-C80329AE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7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EDB97-B2CF-4898-AC81-26250C85AB30}"/>
              </a:ext>
            </a:extLst>
          </p:cNvPr>
          <p:cNvSpPr txBox="1"/>
          <p:nvPr/>
        </p:nvSpPr>
        <p:spPr>
          <a:xfrm>
            <a:off x="323528" y="306238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Introduction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C618B-0BCD-45F1-B9E3-21BA86BE64E9}"/>
              </a:ext>
            </a:extLst>
          </p:cNvPr>
          <p:cNvSpPr txBox="1"/>
          <p:nvPr/>
        </p:nvSpPr>
        <p:spPr>
          <a:xfrm>
            <a:off x="323528" y="1268760"/>
            <a:ext cx="698477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 web-based application that helps the dentists and staff in managing  and operating the dental clinic.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Functionalities</a:t>
            </a:r>
            <a:r>
              <a:rPr lang="en-US" dirty="0"/>
              <a:t> –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Managing patient’s dental records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Appointment handling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Treatment tracking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Inventory management of dental supplies and equipment       </a:t>
            </a: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dirty="0"/>
              <a:t>Includes a database system that facilitates information retrieval and  medical report generation.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55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8FE74-2504-43A4-B07F-134A66CF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368"/>
            <a:ext cx="9143999" cy="5831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7E028-B5AC-4232-8633-FF5F05D45F52}"/>
              </a:ext>
            </a:extLst>
          </p:cNvPr>
          <p:cNvSpPr txBox="1"/>
          <p:nvPr/>
        </p:nvSpPr>
        <p:spPr>
          <a:xfrm>
            <a:off x="1340024" y="275179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Data Visualization-Power BI </a:t>
            </a:r>
          </a:p>
        </p:txBody>
      </p:sp>
    </p:spTree>
    <p:extLst>
      <p:ext uri="{BB962C8B-B14F-4D97-AF65-F5344CB8AC3E}">
        <p14:creationId xmlns:p14="http://schemas.microsoft.com/office/powerpoint/2010/main" val="151013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DC3BE-17AE-4DC8-BCF4-EBBE0FD1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25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9C42FE-1E45-44E7-8B81-17803C0A8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03A7C-76B3-4A9A-9C6B-647C17EF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6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26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4404E-282F-4C3E-9E7B-62B48633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1137" cy="65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68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56456-8596-4589-8961-D6120012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36496" cy="6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83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7DCD-E4AC-43E8-9FF5-6BB29308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83038"/>
            <a:ext cx="7661196" cy="796908"/>
          </a:xfrm>
        </p:spPr>
        <p:txBody>
          <a:bodyPr/>
          <a:lstStyle/>
          <a:p>
            <a:r>
              <a:rPr lang="en-US" sz="2800" b="1" dirty="0">
                <a:solidFill>
                  <a:srgbClr val="00B050"/>
                </a:solidFill>
              </a:rPr>
              <a:t>Future Scope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EEE81-D5F6-469C-83B5-043210CA3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980728"/>
            <a:ext cx="7920880" cy="579423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n-lt"/>
              </a:rPr>
              <a:t>Appointment availability feature can be added via temporary table creation.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n-lt"/>
              </a:rPr>
              <a:t>The database system can be extended to a large-scale clinic management system by adding data on more branches of the clinic.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n-lt"/>
              </a:rPr>
              <a:t>The system can further be extended to provide online diagnostics and </a:t>
            </a:r>
          </a:p>
          <a:p>
            <a:pPr marL="0" indent="0">
              <a:lnSpc>
                <a:spcPct val="150000"/>
              </a:lnSpc>
            </a:pPr>
            <a:r>
              <a:rPr lang="en-US" sz="1800" i="0" dirty="0">
                <a:latin typeface="+mn-lt"/>
              </a:rPr>
              <a:t>      </a:t>
            </a:r>
            <a:r>
              <a:rPr lang="en-US" sz="1800" b="0" i="0" dirty="0">
                <a:effectLst/>
                <a:latin typeface="+mn-lt"/>
              </a:rPr>
              <a:t>consultation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n-lt"/>
              </a:rPr>
              <a:t>Inventory Management: It can be extended further by introducing multiple </a:t>
            </a:r>
          </a:p>
          <a:p>
            <a:pPr marL="0" indent="0">
              <a:lnSpc>
                <a:spcPct val="150000"/>
              </a:lnSpc>
            </a:pPr>
            <a:r>
              <a:rPr lang="en-US" sz="1800" i="0" dirty="0">
                <a:latin typeface="+mn-lt"/>
              </a:rPr>
              <a:t>     </a:t>
            </a:r>
            <a:r>
              <a:rPr lang="en-US" sz="1800" b="0" i="0" dirty="0">
                <a:effectLst/>
                <a:latin typeface="+mn-lt"/>
              </a:rPr>
              <a:t>vendors and integrating tender management systems.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n-lt"/>
              </a:rPr>
              <a:t> Financial Accounting: System can take care of the fees that patient pays for the</a:t>
            </a:r>
          </a:p>
          <a:p>
            <a:pPr marL="0" indent="0">
              <a:lnSpc>
                <a:spcPct val="150000"/>
              </a:lnSpc>
            </a:pPr>
            <a:r>
              <a:rPr lang="en-US" sz="1800" i="0" dirty="0">
                <a:latin typeface="+mn-lt"/>
              </a:rPr>
              <a:t>      </a:t>
            </a:r>
            <a:r>
              <a:rPr lang="en-US" sz="1800" b="0" i="0" dirty="0">
                <a:effectLst/>
                <a:latin typeface="+mn-lt"/>
              </a:rPr>
              <a:t> treatment.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n-lt"/>
              </a:rPr>
              <a:t>Insurance Beneficiaries: System can be expanded further to the beneficiaries of</a:t>
            </a:r>
          </a:p>
          <a:p>
            <a:pPr marL="0" indent="0">
              <a:lnSpc>
                <a:spcPct val="150000"/>
              </a:lnSpc>
            </a:pPr>
            <a:r>
              <a:rPr lang="en-US" sz="1800" i="0" dirty="0">
                <a:latin typeface="+mn-lt"/>
              </a:rPr>
              <a:t>      </a:t>
            </a:r>
            <a:r>
              <a:rPr lang="en-US" sz="1800" b="0" i="0" dirty="0">
                <a:effectLst/>
                <a:latin typeface="+mn-lt"/>
              </a:rPr>
              <a:t> insurance policy.</a:t>
            </a:r>
            <a:endParaRPr lang="en-US" sz="200" dirty="0"/>
          </a:p>
        </p:txBody>
      </p:sp>
    </p:spTree>
    <p:extLst>
      <p:ext uri="{BB962C8B-B14F-4D97-AF65-F5344CB8AC3E}">
        <p14:creationId xmlns:p14="http://schemas.microsoft.com/office/powerpoint/2010/main" val="2260062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59B6B3-96D3-4E81-830A-0424431E55D2}"/>
              </a:ext>
            </a:extLst>
          </p:cNvPr>
          <p:cNvSpPr txBox="1"/>
          <p:nvPr/>
        </p:nvSpPr>
        <p:spPr>
          <a:xfrm>
            <a:off x="323528" y="332656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Requirements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950BD-BC87-4AA2-BE04-C0790206E1ED}"/>
              </a:ext>
            </a:extLst>
          </p:cNvPr>
          <p:cNvSpPr txBox="1"/>
          <p:nvPr/>
        </p:nvSpPr>
        <p:spPr>
          <a:xfrm>
            <a:off x="467544" y="1268760"/>
            <a:ext cx="68407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This database should primarily support Online Transaction Processing (OLTP) Methodology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Entities of project - Login Details, Users, Appointments, Treatments,  Billing, Orders, Products, Vendors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Includes user authentication – Username and password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Includes a PL-SQL procedure to send automated emails for                  appointment reminder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Different privileges granted as per user type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9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ADB941-053C-4769-9A94-5007807E0FB1}"/>
              </a:ext>
            </a:extLst>
          </p:cNvPr>
          <p:cNvSpPr txBox="1"/>
          <p:nvPr/>
        </p:nvSpPr>
        <p:spPr>
          <a:xfrm>
            <a:off x="323528" y="332656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Assumptions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57211-8084-4226-B6CB-D984C0615461}"/>
              </a:ext>
            </a:extLst>
          </p:cNvPr>
          <p:cNvSpPr txBox="1"/>
          <p:nvPr/>
        </p:nvSpPr>
        <p:spPr>
          <a:xfrm>
            <a:off x="467544" y="1246238"/>
            <a:ext cx="612068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Designed specifically for single location-based clinic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Dental clinic system mainly accessed via online web interface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System can have multiple users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Patient can book only one appointment per day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At least one dentist is available everyday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single vendor can sell multiple products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Patient is always assumed to be self-insured only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17630" y="1373938"/>
            <a:ext cx="3493383" cy="978417"/>
            <a:chOff x="539553" y="2047773"/>
            <a:chExt cx="3935063" cy="978417"/>
          </a:xfrm>
        </p:grpSpPr>
        <p:sp>
          <p:nvSpPr>
            <p:cNvPr id="21" name="이등변 삼각형 20"/>
            <p:cNvSpPr/>
            <p:nvPr/>
          </p:nvSpPr>
          <p:spPr>
            <a:xfrm rot="10800000">
              <a:off x="539553" y="2168542"/>
              <a:ext cx="877844" cy="780306"/>
            </a:xfrm>
            <a:prstGeom prst="triangle">
              <a:avLst/>
            </a:prstGeom>
            <a:solidFill>
              <a:srgbClr val="9CD4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1521866" y="2047773"/>
              <a:ext cx="295275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Admin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1576434" y="2318304"/>
              <a:ext cx="2630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Super-User; has accessibility privilege over the entire system</a:t>
              </a:r>
            </a:p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698590" y="2202837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7235" y="2273254"/>
            <a:ext cx="3493382" cy="1018793"/>
            <a:chOff x="539553" y="3337598"/>
            <a:chExt cx="3935062" cy="1018793"/>
          </a:xfrm>
        </p:grpSpPr>
        <p:sp>
          <p:nvSpPr>
            <p:cNvPr id="23" name="이등변 삼각형 22"/>
            <p:cNvSpPr/>
            <p:nvPr/>
          </p:nvSpPr>
          <p:spPr>
            <a:xfrm rot="10800000">
              <a:off x="539553" y="3488738"/>
              <a:ext cx="877844" cy="780306"/>
            </a:xfrm>
            <a:prstGeom prst="triangle">
              <a:avLst/>
            </a:prstGeom>
            <a:solidFill>
              <a:srgbClr val="9CD4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1521865" y="3337598"/>
              <a:ext cx="295275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 Dentist</a:t>
              </a: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1617327" y="3644850"/>
              <a:ext cx="2618786" cy="711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View the patient details ;Edit's treatment details and prescribes medicines </a:t>
              </a: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698590" y="3523033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92858" y="3329325"/>
            <a:ext cx="3571875" cy="780306"/>
            <a:chOff x="529689" y="4737257"/>
            <a:chExt cx="4023479" cy="780306"/>
          </a:xfrm>
        </p:grpSpPr>
        <p:sp>
          <p:nvSpPr>
            <p:cNvPr id="22" name="이등변 삼각형 21"/>
            <p:cNvSpPr/>
            <p:nvPr/>
          </p:nvSpPr>
          <p:spPr>
            <a:xfrm rot="10800000">
              <a:off x="529689" y="4737257"/>
              <a:ext cx="877844" cy="780306"/>
            </a:xfrm>
            <a:prstGeom prst="triangle">
              <a:avLst/>
            </a:prstGeom>
            <a:solidFill>
              <a:srgbClr val="9CD4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1600418" y="474454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Staff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1611193" y="5026587"/>
              <a:ext cx="2863403" cy="403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Handles basic operation of clinic and inventory </a:t>
              </a: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698590" y="4771221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7630" y="4224069"/>
            <a:ext cx="3418189" cy="842719"/>
            <a:chOff x="4322162" y="2106129"/>
            <a:chExt cx="3850362" cy="842719"/>
          </a:xfrm>
        </p:grpSpPr>
        <p:sp>
          <p:nvSpPr>
            <p:cNvPr id="24" name="이등변 삼각형 23"/>
            <p:cNvSpPr/>
            <p:nvPr/>
          </p:nvSpPr>
          <p:spPr>
            <a:xfrm rot="10800000">
              <a:off x="4322162" y="2168542"/>
              <a:ext cx="877844" cy="780306"/>
            </a:xfrm>
            <a:prstGeom prst="triangle">
              <a:avLst/>
            </a:prstGeom>
            <a:solidFill>
              <a:srgbClr val="9CD4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5219774" y="2106129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   Patient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5359043" y="2317494"/>
              <a:ext cx="263077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Can modify personal details and view appointment details  and prescriptions 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4481199" y="2202837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26302" y="5166283"/>
            <a:ext cx="3572701" cy="852344"/>
            <a:chOff x="4322161" y="3416699"/>
            <a:chExt cx="4024409" cy="852344"/>
          </a:xfrm>
        </p:grpSpPr>
        <p:sp>
          <p:nvSpPr>
            <p:cNvPr id="25" name="이등변 삼각형 24"/>
            <p:cNvSpPr/>
            <p:nvPr/>
          </p:nvSpPr>
          <p:spPr>
            <a:xfrm rot="10800000">
              <a:off x="4322161" y="3488737"/>
              <a:ext cx="877844" cy="780306"/>
            </a:xfrm>
            <a:prstGeom prst="triangle">
              <a:avLst/>
            </a:prstGeom>
            <a:solidFill>
              <a:srgbClr val="9CD4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5393820" y="3416699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Vendor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5373256" y="3683897"/>
              <a:ext cx="2630778" cy="403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View or modify product details 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4481199" y="3523032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05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D9ADF1D-55BB-4E5C-B962-3D36EDFB03BB}"/>
              </a:ext>
            </a:extLst>
          </p:cNvPr>
          <p:cNvSpPr txBox="1"/>
          <p:nvPr/>
        </p:nvSpPr>
        <p:spPr>
          <a:xfrm>
            <a:off x="323528" y="332656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User-Functionalities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F29AAF-B7C1-4934-85BD-04A55F5EE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845423"/>
            <a:ext cx="7056784" cy="5256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3B37B7-2753-40B6-9880-C0108ED40E85}"/>
              </a:ext>
            </a:extLst>
          </p:cNvPr>
          <p:cNvSpPr txBox="1"/>
          <p:nvPr/>
        </p:nvSpPr>
        <p:spPr>
          <a:xfrm>
            <a:off x="1115616" y="171175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Entity Relationship Diagram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0" dirty="0"/>
              <a:t>Following are the list of the tables that are present in our database and their record count .</a:t>
            </a:r>
            <a:endParaRPr lang="ko-KR" altLang="en-US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0965C-3009-4B46-93CF-5CA15FA30086}"/>
              </a:ext>
            </a:extLst>
          </p:cNvPr>
          <p:cNvSpPr txBox="1"/>
          <p:nvPr/>
        </p:nvSpPr>
        <p:spPr>
          <a:xfrm>
            <a:off x="1187624" y="122779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Database Tables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6C94B-23D0-40A0-BC67-D4F42E12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683221"/>
            <a:ext cx="4505325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9CF58-310A-46E7-9C47-A3D19CFC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/>
              <a:t>Procedure to send automated emails for Appointment Reminder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CB3E5-B806-4B04-98AA-834F967B8720}"/>
              </a:ext>
            </a:extLst>
          </p:cNvPr>
          <p:cNvSpPr txBox="1"/>
          <p:nvPr/>
        </p:nvSpPr>
        <p:spPr>
          <a:xfrm>
            <a:off x="1187624" y="122779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Database Programming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DF3D6-E8AE-4045-8E4B-17EE589C7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6768752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5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9813D-A81C-4AF9-A39A-E4DBE909E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892684"/>
            <a:ext cx="8028384" cy="602128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78655F-FD5D-4EC0-AA85-A30743AB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B050"/>
                </a:solidFill>
                <a:latin typeface="+mn-lt"/>
              </a:rPr>
              <a:t>Continued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984036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10049</TotalTime>
  <Words>369</Words>
  <Application>Microsoft Office PowerPoint</Application>
  <PresentationFormat>On-screen Show (4:3)</PresentationFormat>
  <Paragraphs>64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Wingdings</vt:lpstr>
      <vt:lpstr>Calibri Light</vt:lpstr>
      <vt:lpstr>맑은 고딕</vt:lpstr>
      <vt:lpstr>Calibri</vt:lpstr>
      <vt:lpstr>굴림체</vt:lpstr>
      <vt:lpstr>Times New Roman</vt:lpstr>
      <vt:lpstr>Arial</vt:lpstr>
      <vt:lpstr>Office 테마</vt:lpstr>
      <vt:lpstr>Dental Health  Management 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Continued..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Mhatre, Samiksha</cp:lastModifiedBy>
  <cp:revision>21</cp:revision>
  <dcterms:created xsi:type="dcterms:W3CDTF">2010-02-01T08:03:16Z</dcterms:created>
  <dcterms:modified xsi:type="dcterms:W3CDTF">2021-05-07T22:42:16Z</dcterms:modified>
  <cp:category>www.slidemembers.com</cp:category>
</cp:coreProperties>
</file>